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1" r:id="rId7"/>
    <p:sldId id="302" r:id="rId8"/>
    <p:sldId id="303" r:id="rId9"/>
    <p:sldId id="304" r:id="rId10"/>
    <p:sldId id="305" r:id="rId11"/>
    <p:sldId id="306" r:id="rId12"/>
    <p:sldId id="307" r:id="rId13"/>
    <p:sldId id="308" r:id="rId14"/>
    <p:sldId id="309" r:id="rId15"/>
    <p:sldId id="312" r:id="rId16"/>
    <p:sldId id="31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19" autoAdjust="0"/>
  </p:normalViewPr>
  <p:slideViewPr>
    <p:cSldViewPr snapToGrid="0">
      <p:cViewPr varScale="1">
        <p:scale>
          <a:sx n="87" d="100"/>
          <a:sy n="87" d="100"/>
        </p:scale>
        <p:origin x="48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media1.mp4>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6/23/2025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6/23/2025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6/23/2025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6/23/2025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6/23/2025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6/23/2025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6/23/2025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6/23/2025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6/23/2025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6/23/2025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2.png"/><Relationship Id="rId2" Type="http://schemas.microsoft.com/office/2007/relationships/media" Target="../media/media1.mp4"/><Relationship Id="rId1" Type="http://schemas.openxmlformats.org/officeDocument/2006/relationships/themeOverride" Target="../theme/themeOverride1.xml"/><Relationship Id="rId6" Type="http://schemas.openxmlformats.org/officeDocument/2006/relationships/hyperlink" Target="https://github.com/TANISHA2629/Project_1_Online_Retail.git" TargetMode="External"/><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hyperlink" Target="https://www.kaggle.com/api/v1/datasets/download/mashlyn/online-retail-ii-uci?dataset_version_number=3..."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0" y="9767"/>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920872" y="-96164"/>
            <a:ext cx="7511904" cy="2057033"/>
          </a:xfrm>
        </p:spPr>
        <p:txBody>
          <a:bodyPr anchor="b">
            <a:noAutofit/>
          </a:bodyPr>
          <a:lstStyle/>
          <a:p>
            <a:pPr algn="ctr"/>
            <a:r>
              <a:rPr lang="en-IN" sz="3200" b="1" dirty="0">
                <a:solidFill>
                  <a:schemeClr val="bg1">
                    <a:lumMod val="85000"/>
                    <a:lumOff val="15000"/>
                  </a:schemeClr>
                </a:solidFill>
              </a:rPr>
              <a:t>Project Report</a:t>
            </a:r>
            <a:br>
              <a:rPr lang="en-IN" sz="3200" dirty="0">
                <a:solidFill>
                  <a:schemeClr val="bg1">
                    <a:lumMod val="85000"/>
                    <a:lumOff val="15000"/>
                  </a:schemeClr>
                </a:solidFill>
              </a:rPr>
            </a:br>
            <a:br>
              <a:rPr lang="en-IN" sz="3200" b="1" dirty="0">
                <a:solidFill>
                  <a:schemeClr val="bg1">
                    <a:lumMod val="85000"/>
                    <a:lumOff val="15000"/>
                  </a:schemeClr>
                </a:solidFill>
              </a:rPr>
            </a:br>
            <a:r>
              <a:rPr lang="en-IN" sz="3200" dirty="0">
                <a:solidFill>
                  <a:schemeClr val="bg1">
                    <a:lumMod val="85000"/>
                    <a:lumOff val="15000"/>
                  </a:schemeClr>
                </a:solidFill>
              </a:rPr>
              <a:t>Online Retail Sales Forecasting </a:t>
            </a:r>
            <a:br>
              <a:rPr lang="en-IN" sz="2400" dirty="0">
                <a:solidFill>
                  <a:schemeClr val="bg1">
                    <a:lumMod val="85000"/>
                    <a:lumOff val="15000"/>
                  </a:schemeClr>
                </a:solidFill>
              </a:rPr>
            </a:br>
            <a:endParaRPr lang="en-IN" sz="2400" dirty="0">
              <a:solidFill>
                <a:schemeClr val="bg1">
                  <a:lumMod val="85000"/>
                  <a:lumOff val="15000"/>
                </a:schemeClr>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1514368"/>
            <a:ext cx="3205640" cy="774186"/>
          </a:xfrm>
        </p:spPr>
        <p:txBody>
          <a:bodyPr anchor="t">
            <a:normAutofit fontScale="92500" lnSpcReduction="10000"/>
          </a:bodyPr>
          <a:lstStyle/>
          <a:p>
            <a:pPr>
              <a:lnSpc>
                <a:spcPct val="100000"/>
              </a:lnSpc>
            </a:pPr>
            <a:r>
              <a:rPr lang="en-IN" sz="1600" b="1" dirty="0"/>
              <a:t>Course</a:t>
            </a:r>
            <a:r>
              <a:rPr lang="en-IN" sz="1600" dirty="0"/>
              <a:t>: Probability and Statistics for Artificial Intelligence (AAI-500-IN2)</a:t>
            </a: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ubtitle 2">
            <a:extLst>
              <a:ext uri="{FF2B5EF4-FFF2-40B4-BE49-F238E27FC236}">
                <a16:creationId xmlns:a16="http://schemas.microsoft.com/office/drawing/2014/main" id="{C696B799-8B3F-71B2-B06E-016ECBFE4570}"/>
              </a:ext>
            </a:extLst>
          </p:cNvPr>
          <p:cNvSpPr txBox="1">
            <a:spLocks/>
          </p:cNvSpPr>
          <p:nvPr/>
        </p:nvSpPr>
        <p:spPr>
          <a:xfrm>
            <a:off x="8127750" y="4664263"/>
            <a:ext cx="3205640" cy="774186"/>
          </a:xfrm>
          <a:prstGeom prst="rect">
            <a:avLst/>
          </a:prstGeom>
        </p:spPr>
        <p:txBody>
          <a:bodyPr vert="horz" lIns="91440" tIns="45720" rIns="91440" bIns="45720" rtlCol="0" anchor="t">
            <a:normAutofit fontScale="70000" lnSpcReduction="200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IN" b="1" dirty="0"/>
              <a:t>Submitted By:</a:t>
            </a:r>
          </a:p>
          <a:p>
            <a:r>
              <a:rPr lang="en-IN" dirty="0"/>
              <a:t>Tanisha Gulhane</a:t>
            </a:r>
          </a:p>
          <a:p>
            <a:pPr>
              <a:lnSpc>
                <a:spcPct val="100000"/>
              </a:lnSpc>
            </a:pPr>
            <a:endParaRPr lang="en-US" sz="1600" dirty="0"/>
          </a:p>
        </p:txBody>
      </p:sp>
      <p:sp>
        <p:nvSpPr>
          <p:cNvPr id="6" name="Subtitle 2">
            <a:extLst>
              <a:ext uri="{FF2B5EF4-FFF2-40B4-BE49-F238E27FC236}">
                <a16:creationId xmlns:a16="http://schemas.microsoft.com/office/drawing/2014/main" id="{B259E955-116A-C096-D88D-592D74E9DFCA}"/>
              </a:ext>
            </a:extLst>
          </p:cNvPr>
          <p:cNvSpPr txBox="1">
            <a:spLocks/>
          </p:cNvSpPr>
          <p:nvPr/>
        </p:nvSpPr>
        <p:spPr>
          <a:xfrm>
            <a:off x="8079410" y="2751835"/>
            <a:ext cx="3205640" cy="774186"/>
          </a:xfrm>
          <a:prstGeom prst="rect">
            <a:avLst/>
          </a:prstGeom>
        </p:spPr>
        <p:txBody>
          <a:bodyPr vert="horz" lIns="91440" tIns="45720" rIns="91440" bIns="45720" rtlCol="0" anchor="t">
            <a:normAutofit fontScale="77500" lnSpcReduction="200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nSpc>
                <a:spcPct val="100000"/>
              </a:lnSpc>
            </a:pPr>
            <a:r>
              <a:rPr lang="en-IN" sz="1600" b="1" dirty="0" err="1"/>
              <a:t>Github</a:t>
            </a:r>
            <a:r>
              <a:rPr lang="en-IN" sz="1600" b="1" dirty="0"/>
              <a:t> Link</a:t>
            </a:r>
            <a:r>
              <a:rPr lang="en-IN" sz="1000" b="1" dirty="0"/>
              <a:t>:</a:t>
            </a:r>
          </a:p>
          <a:p>
            <a:pPr>
              <a:lnSpc>
                <a:spcPct val="100000"/>
              </a:lnSpc>
            </a:pPr>
            <a:r>
              <a:rPr lang="en-IN" sz="1500" dirty="0">
                <a:latin typeface="Aptos Display" panose="020B0004020202020204" pitchFamily="34" charset="0"/>
                <a:hlinkClick r:id="rId6"/>
              </a:rPr>
              <a:t>https://github.com/TANISHA2629/Project_1_Online_Retail.git</a:t>
            </a:r>
            <a:r>
              <a:rPr lang="en-IN" sz="1000" dirty="0">
                <a:latin typeface="Aptos Display" panose="020B0004020202020204" pitchFamily="34" charset="0"/>
                <a:hlinkClick r:id="rId6"/>
              </a:rPr>
              <a:t> </a:t>
            </a:r>
            <a:endParaRPr lang="en-US" sz="1100" dirty="0">
              <a:latin typeface="Aptos Display" panose="020B0004020202020204" pitchFamily="34" charset="0"/>
            </a:endParaRPr>
          </a:p>
        </p:txBody>
      </p:sp>
      <p:sp>
        <p:nvSpPr>
          <p:cNvPr id="7" name="Subtitle 2">
            <a:extLst>
              <a:ext uri="{FF2B5EF4-FFF2-40B4-BE49-F238E27FC236}">
                <a16:creationId xmlns:a16="http://schemas.microsoft.com/office/drawing/2014/main" id="{1ED30660-08BD-546B-FF83-7C18F0070D59}"/>
              </a:ext>
            </a:extLst>
          </p:cNvPr>
          <p:cNvSpPr txBox="1">
            <a:spLocks/>
          </p:cNvSpPr>
          <p:nvPr/>
        </p:nvSpPr>
        <p:spPr>
          <a:xfrm>
            <a:off x="8079410" y="4118162"/>
            <a:ext cx="3205640" cy="774186"/>
          </a:xfrm>
          <a:prstGeom prst="rect">
            <a:avLst/>
          </a:prstGeom>
        </p:spPr>
        <p:txBody>
          <a:bodyPr vert="horz" lIns="91440" tIns="45720" rIns="91440" bIns="45720" rtlCol="0" anchor="t">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IN" sz="1800" dirty="0"/>
              <a:t>23rd June, 2025</a:t>
            </a:r>
          </a:p>
        </p:txBody>
      </p:sp>
      <p:pic>
        <p:nvPicPr>
          <p:cNvPr id="18" name="Video 17">
            <a:hlinkClick r:id="" action="ppaction://media"/>
            <a:extLst>
              <a:ext uri="{FF2B5EF4-FFF2-40B4-BE49-F238E27FC236}">
                <a16:creationId xmlns:a16="http://schemas.microsoft.com/office/drawing/2014/main" id="{2C7F3C6B-3678-50A7-FAE6-DC72928DAEFA}"/>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6384"/>
    </mc:Choice>
    <mc:Fallback xmlns="">
      <p:transition spd="slow" advTm="16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AD06E-BA9F-1D51-C7E0-0CE35C456202}"/>
              </a:ext>
            </a:extLst>
          </p:cNvPr>
          <p:cNvSpPr>
            <a:spLocks noGrp="1"/>
          </p:cNvSpPr>
          <p:nvPr>
            <p:ph type="title"/>
          </p:nvPr>
        </p:nvSpPr>
        <p:spPr/>
        <p:txBody>
          <a:bodyPr/>
          <a:lstStyle/>
          <a:p>
            <a:r>
              <a:rPr lang="en-US" dirty="0"/>
              <a:t>Actual vs Predicted Revenue</a:t>
            </a:r>
            <a:endParaRPr lang="en-IN" dirty="0"/>
          </a:p>
        </p:txBody>
      </p:sp>
      <p:sp>
        <p:nvSpPr>
          <p:cNvPr id="3" name="Content Placeholder 2">
            <a:extLst>
              <a:ext uri="{FF2B5EF4-FFF2-40B4-BE49-F238E27FC236}">
                <a16:creationId xmlns:a16="http://schemas.microsoft.com/office/drawing/2014/main" id="{4217A91D-2604-A9BB-18A1-E1B9BB7BD99A}"/>
              </a:ext>
            </a:extLst>
          </p:cNvPr>
          <p:cNvSpPr>
            <a:spLocks noGrp="1"/>
          </p:cNvSpPr>
          <p:nvPr>
            <p:ph idx="1"/>
          </p:nvPr>
        </p:nvSpPr>
        <p:spPr>
          <a:xfrm>
            <a:off x="1097279" y="1967524"/>
            <a:ext cx="5505743" cy="2261576"/>
          </a:xfrm>
        </p:spPr>
        <p:txBody>
          <a:bodyPr>
            <a:normAutofit fontScale="92500" lnSpcReduction="10000"/>
          </a:bodyPr>
          <a:lstStyle/>
          <a:p>
            <a:pPr>
              <a:buFont typeface="Wingdings" panose="05000000000000000000" pitchFamily="2" charset="2"/>
              <a:buChar char="q"/>
            </a:pPr>
            <a:r>
              <a:rPr lang="en-US" sz="1600" dirty="0"/>
              <a:t>We used a Multiple Linear Regression to train and test the model.</a:t>
            </a:r>
          </a:p>
          <a:p>
            <a:pPr>
              <a:buFont typeface="Wingdings" panose="05000000000000000000" pitchFamily="2" charset="2"/>
              <a:buChar char="q"/>
            </a:pPr>
            <a:r>
              <a:rPr lang="en-US" sz="1600" dirty="0"/>
              <a:t>The scatter plot of actual vs predicted revenue showed alignment near the ideal line.</a:t>
            </a:r>
          </a:p>
          <a:p>
            <a:pPr>
              <a:buFont typeface="Wingdings" panose="05000000000000000000" pitchFamily="2" charset="2"/>
              <a:buChar char="q"/>
            </a:pPr>
            <a:r>
              <a:rPr lang="en-US" sz="1600" dirty="0"/>
              <a:t>The model performs well for most cases and gives reasonable predictions, especially within the normal transaction value range.</a:t>
            </a:r>
          </a:p>
          <a:p>
            <a:pPr>
              <a:buFont typeface="Wingdings" panose="05000000000000000000" pitchFamily="2" charset="2"/>
              <a:buChar char="q"/>
            </a:pPr>
            <a:r>
              <a:rPr lang="en-US" sz="1600" dirty="0"/>
              <a:t>Some variance at higher revenue values indicates outliers or missing non-linear factors.</a:t>
            </a:r>
          </a:p>
        </p:txBody>
      </p:sp>
      <p:pic>
        <p:nvPicPr>
          <p:cNvPr id="6148" name="Picture 4">
            <a:extLst>
              <a:ext uri="{FF2B5EF4-FFF2-40B4-BE49-F238E27FC236}">
                <a16:creationId xmlns:a16="http://schemas.microsoft.com/office/drawing/2014/main" id="{ADABD3D1-8056-BFC9-08A3-0643F0CDD9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1768" y="2310312"/>
            <a:ext cx="4519247" cy="33837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E682D2F-90E7-4B9E-6E1B-104A257CAC96}"/>
              </a:ext>
            </a:extLst>
          </p:cNvPr>
          <p:cNvPicPr>
            <a:picLocks noChangeAspect="1"/>
          </p:cNvPicPr>
          <p:nvPr/>
        </p:nvPicPr>
        <p:blipFill>
          <a:blip r:embed="rId5"/>
          <a:stretch>
            <a:fillRect/>
          </a:stretch>
        </p:blipFill>
        <p:spPr>
          <a:xfrm>
            <a:off x="2308381" y="4345991"/>
            <a:ext cx="3083537" cy="2003911"/>
          </a:xfrm>
          <a:prstGeom prst="rect">
            <a:avLst/>
          </a:prstGeom>
        </p:spPr>
      </p:pic>
      <p:pic>
        <p:nvPicPr>
          <p:cNvPr id="12" name="Audio 11">
            <a:hlinkClick r:id="" action="ppaction://media"/>
            <a:extLst>
              <a:ext uri="{FF2B5EF4-FFF2-40B4-BE49-F238E27FC236}">
                <a16:creationId xmlns:a16="http://schemas.microsoft.com/office/drawing/2014/main" id="{CDDC1C88-D350-A12E-DF18-28D6D96DA23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561189299"/>
      </p:ext>
    </p:extLst>
  </p:cSld>
  <p:clrMapOvr>
    <a:masterClrMapping/>
  </p:clrMapOvr>
  <mc:AlternateContent xmlns:mc="http://schemas.openxmlformats.org/markup-compatibility/2006" xmlns:p14="http://schemas.microsoft.com/office/powerpoint/2010/main">
    <mc:Choice Requires="p14">
      <p:transition spd="slow" p14:dur="2000" advTm="31924"/>
    </mc:Choice>
    <mc:Fallback xmlns="">
      <p:transition spd="slow" advTm="31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B6801-B098-B92C-BB5D-979A7BBF555A}"/>
              </a:ext>
            </a:extLst>
          </p:cNvPr>
          <p:cNvSpPr>
            <a:spLocks noGrp="1"/>
          </p:cNvSpPr>
          <p:nvPr>
            <p:ph type="title"/>
          </p:nvPr>
        </p:nvSpPr>
        <p:spPr/>
        <p:txBody>
          <a:bodyPr/>
          <a:lstStyle/>
          <a:p>
            <a:r>
              <a:rPr lang="en-US" dirty="0"/>
              <a:t>Conclusion &amp; Recommendations</a:t>
            </a:r>
            <a:endParaRPr lang="en-IN" dirty="0"/>
          </a:p>
        </p:txBody>
      </p:sp>
      <p:sp>
        <p:nvSpPr>
          <p:cNvPr id="3" name="Content Placeholder 2">
            <a:extLst>
              <a:ext uri="{FF2B5EF4-FFF2-40B4-BE49-F238E27FC236}">
                <a16:creationId xmlns:a16="http://schemas.microsoft.com/office/drawing/2014/main" id="{BBA789AE-7CA2-F8DF-25AC-C25A4329F722}"/>
              </a:ext>
            </a:extLst>
          </p:cNvPr>
          <p:cNvSpPr>
            <a:spLocks noGrp="1"/>
          </p:cNvSpPr>
          <p:nvPr>
            <p:ph idx="1"/>
          </p:nvPr>
        </p:nvSpPr>
        <p:spPr>
          <a:xfrm>
            <a:off x="1097278" y="1960685"/>
            <a:ext cx="10058401" cy="4343400"/>
          </a:xfrm>
        </p:spPr>
        <p:txBody>
          <a:bodyPr>
            <a:normAutofit fontScale="70000" lnSpcReduction="20000"/>
          </a:bodyPr>
          <a:lstStyle/>
          <a:p>
            <a:r>
              <a:rPr lang="en-US" dirty="0"/>
              <a:t>In this project, I have successfully built and evaluated a Linear Regression model to predict </a:t>
            </a:r>
            <a:r>
              <a:rPr lang="en-US" dirty="0" err="1"/>
              <a:t>TotalRevenue</a:t>
            </a:r>
            <a:r>
              <a:rPr lang="en-US" dirty="0"/>
              <a:t> from the </a:t>
            </a:r>
            <a:r>
              <a:rPr lang="en-US" dirty="0" err="1"/>
              <a:t>Online_Retail_II</a:t>
            </a:r>
            <a:r>
              <a:rPr lang="en-US" dirty="0"/>
              <a:t> dataset. The dataset was preprocessed by removing missing and invalid values, encoding categorical variables (like Country), and calculating </a:t>
            </a:r>
            <a:r>
              <a:rPr lang="en-US" dirty="0" err="1"/>
              <a:t>TotalRevenue</a:t>
            </a:r>
            <a:r>
              <a:rPr lang="en-US" dirty="0"/>
              <a:t> as a target variable.</a:t>
            </a:r>
          </a:p>
          <a:p>
            <a:r>
              <a:rPr lang="en-US" dirty="0"/>
              <a:t>After splitting the data into 80% training and 20% testing, the model was trained using Quantity, Price, and country variables as features. The performance was then evaluated using:</a:t>
            </a:r>
          </a:p>
          <a:p>
            <a:pPr>
              <a:buFont typeface="Wingdings" panose="05000000000000000000" pitchFamily="2" charset="2"/>
              <a:buChar char="q"/>
            </a:pPr>
            <a:r>
              <a:rPr lang="en-US" b="1" dirty="0"/>
              <a:t>R² Score:</a:t>
            </a:r>
            <a:r>
              <a:rPr lang="en-US" dirty="0"/>
              <a:t> Indicates how well the model explains the variance in revenue.</a:t>
            </a:r>
          </a:p>
          <a:p>
            <a:pPr>
              <a:buFont typeface="Wingdings" panose="05000000000000000000" pitchFamily="2" charset="2"/>
              <a:buChar char="q"/>
            </a:pPr>
            <a:r>
              <a:rPr lang="en-US" b="1" dirty="0"/>
              <a:t>Root Mean Squared Error (RMSE):</a:t>
            </a:r>
            <a:r>
              <a:rPr lang="en-US" dirty="0"/>
              <a:t> Measures the average error in the same unit as revenue.</a:t>
            </a:r>
          </a:p>
          <a:p>
            <a:r>
              <a:rPr lang="en-US" dirty="0"/>
              <a:t>The output shows that the model is able to capture the general revenue trends, but with some level of prediction error, likely due to outliers, missing variables (like product category or customer behavior), or non-linear effects.</a:t>
            </a:r>
          </a:p>
          <a:p>
            <a:r>
              <a:rPr lang="en-US" dirty="0"/>
              <a:t>We found that:</a:t>
            </a:r>
          </a:p>
          <a:p>
            <a:pPr fontAlgn="base">
              <a:buFont typeface="Wingdings" panose="05000000000000000000" pitchFamily="2" charset="2"/>
              <a:buChar char="q"/>
            </a:pPr>
            <a:r>
              <a:rPr lang="en-US" sz="2000" dirty="0"/>
              <a:t>Linear regression provided useful insight, but adding more features improved model accuracy.</a:t>
            </a:r>
          </a:p>
          <a:p>
            <a:pPr fontAlgn="base">
              <a:buFont typeface="Wingdings" panose="05000000000000000000" pitchFamily="2" charset="2"/>
              <a:buChar char="q"/>
            </a:pPr>
            <a:r>
              <a:rPr lang="en-US" sz="2000" dirty="0"/>
              <a:t>We recommend enriching the model with time-based variables, product categories, and customer behavior.</a:t>
            </a:r>
          </a:p>
          <a:p>
            <a:pPr fontAlgn="base">
              <a:buFont typeface="Wingdings" panose="05000000000000000000" pitchFamily="2" charset="2"/>
              <a:buChar char="q"/>
            </a:pPr>
            <a:r>
              <a:rPr lang="en-US" sz="2000" dirty="0"/>
              <a:t>Outliers should be handled more robustly, and non-linear models like Random Forest or </a:t>
            </a:r>
            <a:r>
              <a:rPr lang="en-US" sz="2000" dirty="0" err="1"/>
              <a:t>XGBoost</a:t>
            </a:r>
            <a:r>
              <a:rPr lang="en-US" sz="2000" dirty="0"/>
              <a:t> could capture deeper interactions in future work.</a:t>
            </a:r>
            <a:endParaRPr lang="en-IN" dirty="0"/>
          </a:p>
        </p:txBody>
      </p:sp>
      <p:pic>
        <p:nvPicPr>
          <p:cNvPr id="20" name="Audio 19">
            <a:hlinkClick r:id="" action="ppaction://media"/>
            <a:extLst>
              <a:ext uri="{FF2B5EF4-FFF2-40B4-BE49-F238E27FC236}">
                <a16:creationId xmlns:a16="http://schemas.microsoft.com/office/drawing/2014/main" id="{05C0F0D6-91F2-1996-2040-D1112AEF1F2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92058518"/>
      </p:ext>
    </p:extLst>
  </p:cSld>
  <p:clrMapOvr>
    <a:masterClrMapping/>
  </p:clrMapOvr>
  <mc:AlternateContent xmlns:mc="http://schemas.openxmlformats.org/markup-compatibility/2006" xmlns:p14="http://schemas.microsoft.com/office/powerpoint/2010/main">
    <mc:Choice Requires="p14">
      <p:transition spd="slow" p14:dur="2000" advTm="90831"/>
    </mc:Choice>
    <mc:Fallback xmlns="">
      <p:transition spd="slow" advTm="90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C61F3-AC77-9EDC-8A82-A929E6B856EF}"/>
              </a:ext>
            </a:extLst>
          </p:cNvPr>
          <p:cNvSpPr>
            <a:spLocks noGrp="1"/>
          </p:cNvSpPr>
          <p:nvPr>
            <p:ph type="title"/>
          </p:nvPr>
        </p:nvSpPr>
        <p:spPr/>
        <p:txBody>
          <a:bodyPr/>
          <a:lstStyle/>
          <a:p>
            <a:r>
              <a:rPr lang="en-IN" dirty="0"/>
              <a:t>Business Impact</a:t>
            </a:r>
          </a:p>
        </p:txBody>
      </p:sp>
      <p:sp>
        <p:nvSpPr>
          <p:cNvPr id="3" name="Content Placeholder 2">
            <a:extLst>
              <a:ext uri="{FF2B5EF4-FFF2-40B4-BE49-F238E27FC236}">
                <a16:creationId xmlns:a16="http://schemas.microsoft.com/office/drawing/2014/main" id="{BE8D3EB1-6058-9409-157C-E8B526DB714D}"/>
              </a:ext>
            </a:extLst>
          </p:cNvPr>
          <p:cNvSpPr>
            <a:spLocks noGrp="1"/>
          </p:cNvSpPr>
          <p:nvPr>
            <p:ph idx="1"/>
          </p:nvPr>
        </p:nvSpPr>
        <p:spPr/>
        <p:txBody>
          <a:bodyPr/>
          <a:lstStyle/>
          <a:p>
            <a:r>
              <a:rPr lang="en-US" dirty="0"/>
              <a:t>Our model has practical implications:</a:t>
            </a:r>
          </a:p>
          <a:p>
            <a:pPr fontAlgn="base">
              <a:buFont typeface="Wingdings" panose="05000000000000000000" pitchFamily="2" charset="2"/>
              <a:buChar char="q"/>
            </a:pPr>
            <a:r>
              <a:rPr lang="en-US" dirty="0"/>
              <a:t>It can help optimize inventory and staffing based on forecasted demand.</a:t>
            </a:r>
          </a:p>
          <a:p>
            <a:pPr fontAlgn="base">
              <a:buFont typeface="Wingdings" panose="05000000000000000000" pitchFamily="2" charset="2"/>
              <a:buChar char="q"/>
            </a:pPr>
            <a:r>
              <a:rPr lang="en-US" dirty="0"/>
              <a:t>Marketing campaigns can be timed with identified sales peaks.</a:t>
            </a:r>
          </a:p>
          <a:p>
            <a:pPr fontAlgn="base">
              <a:buFont typeface="Wingdings" panose="05000000000000000000" pitchFamily="2" charset="2"/>
              <a:buChar char="q"/>
            </a:pPr>
            <a:r>
              <a:rPr lang="en-US" dirty="0"/>
              <a:t>Customer segmentation and personalized offers can drive retention and revenue.</a:t>
            </a:r>
          </a:p>
          <a:p>
            <a:endParaRPr lang="en-IN" dirty="0"/>
          </a:p>
        </p:txBody>
      </p:sp>
      <p:pic>
        <p:nvPicPr>
          <p:cNvPr id="11" name="Audio 10">
            <a:hlinkClick r:id="" action="ppaction://media"/>
            <a:extLst>
              <a:ext uri="{FF2B5EF4-FFF2-40B4-BE49-F238E27FC236}">
                <a16:creationId xmlns:a16="http://schemas.microsoft.com/office/drawing/2014/main" id="{75587019-11D0-0553-D067-E685A52BC67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856868480"/>
      </p:ext>
    </p:extLst>
  </p:cSld>
  <p:clrMapOvr>
    <a:masterClrMapping/>
  </p:clrMapOvr>
  <mc:AlternateContent xmlns:mc="http://schemas.openxmlformats.org/markup-compatibility/2006" xmlns:p14="http://schemas.microsoft.com/office/powerpoint/2010/main">
    <mc:Choice Requires="p14">
      <p:transition spd="slow" p14:dur="2000" advTm="23450"/>
    </mc:Choice>
    <mc:Fallback xmlns="">
      <p:transition spd="slow" advTm="23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503C68-5843-1592-D11B-CA5CF57994C6}"/>
              </a:ext>
            </a:extLst>
          </p:cNvPr>
          <p:cNvSpPr txBox="1"/>
          <p:nvPr/>
        </p:nvSpPr>
        <p:spPr>
          <a:xfrm>
            <a:off x="2592264" y="2395790"/>
            <a:ext cx="7165731" cy="769441"/>
          </a:xfrm>
          <a:prstGeom prst="rect">
            <a:avLst/>
          </a:prstGeom>
          <a:noFill/>
        </p:spPr>
        <p:txBody>
          <a:bodyPr wrap="square" rtlCol="0">
            <a:spAutoFit/>
          </a:bodyPr>
          <a:lstStyle/>
          <a:p>
            <a:r>
              <a:rPr lang="en-IN" sz="4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 for your Attention!!</a:t>
            </a:r>
          </a:p>
        </p:txBody>
      </p:sp>
      <p:pic>
        <p:nvPicPr>
          <p:cNvPr id="5" name="Audio 4">
            <a:hlinkClick r:id="" action="ppaction://media"/>
            <a:extLst>
              <a:ext uri="{FF2B5EF4-FFF2-40B4-BE49-F238E27FC236}">
                <a16:creationId xmlns:a16="http://schemas.microsoft.com/office/drawing/2014/main" id="{3764CAAA-33DF-037F-E70A-8A3FBF50D4B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10566624"/>
      </p:ext>
    </p:extLst>
  </p:cSld>
  <p:clrMapOvr>
    <a:masterClrMapping/>
  </p:clrMapOvr>
  <mc:AlternateContent xmlns:mc="http://schemas.openxmlformats.org/markup-compatibility/2006" xmlns:p14="http://schemas.microsoft.com/office/powerpoint/2010/main">
    <mc:Choice Requires="p14">
      <p:transition spd="slow" p14:dur="2000" advTm="22644"/>
    </mc:Choice>
    <mc:Fallback xmlns="">
      <p:transition spd="slow" advTm="22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IN" dirty="0"/>
              <a:t>Introduction</a:t>
            </a:r>
          </a:p>
        </p:txBody>
      </p:sp>
      <p:sp>
        <p:nvSpPr>
          <p:cNvPr id="5" name="Content Placeholder 4">
            <a:extLst>
              <a:ext uri="{FF2B5EF4-FFF2-40B4-BE49-F238E27FC236}">
                <a16:creationId xmlns:a16="http://schemas.microsoft.com/office/drawing/2014/main" id="{35262417-69AF-CEF3-88E6-624622B028C7}"/>
              </a:ext>
            </a:extLst>
          </p:cNvPr>
          <p:cNvSpPr>
            <a:spLocks noGrp="1"/>
          </p:cNvSpPr>
          <p:nvPr>
            <p:ph idx="1"/>
          </p:nvPr>
        </p:nvSpPr>
        <p:spPr/>
        <p:txBody>
          <a:bodyPr>
            <a:normAutofit/>
          </a:bodyPr>
          <a:lstStyle/>
          <a:p>
            <a:pPr marL="0" indent="0">
              <a:buNone/>
            </a:pPr>
            <a:r>
              <a:rPr lang="en-IN" dirty="0"/>
              <a:t>This project explores the Online Retail II UCI dataset from </a:t>
            </a:r>
            <a:r>
              <a:rPr lang="en-IN" dirty="0" err="1"/>
              <a:t>kaggle</a:t>
            </a:r>
            <a:r>
              <a:rPr lang="en-IN" dirty="0"/>
              <a:t>, which contains transactional records from a UK-based online retail company collected between 2009 and 2011.</a:t>
            </a:r>
          </a:p>
          <a:p>
            <a:pPr marL="0" indent="0">
              <a:buNone/>
            </a:pPr>
            <a:r>
              <a:rPr lang="en-IN" dirty="0"/>
              <a:t>Each entry in the dataset represents a unique invoice and includes attributes such as Invoice, </a:t>
            </a:r>
            <a:r>
              <a:rPr lang="en-IN" dirty="0" err="1"/>
              <a:t>StockCode</a:t>
            </a:r>
            <a:r>
              <a:rPr lang="en-IN" dirty="0"/>
              <a:t>, Description, Quantity, </a:t>
            </a:r>
            <a:r>
              <a:rPr lang="en-IN" dirty="0" err="1"/>
              <a:t>UnitPrice</a:t>
            </a:r>
            <a:r>
              <a:rPr lang="en-IN" dirty="0"/>
              <a:t>, </a:t>
            </a:r>
            <a:r>
              <a:rPr lang="en-IN" dirty="0" err="1"/>
              <a:t>InvoiceDate</a:t>
            </a:r>
            <a:r>
              <a:rPr lang="en-IN" dirty="0"/>
              <a:t>, Customer ID, and Country of the customer. </a:t>
            </a:r>
          </a:p>
          <a:p>
            <a:pPr marL="0" indent="0">
              <a:buNone/>
            </a:pPr>
            <a:r>
              <a:rPr lang="en-IN" dirty="0"/>
              <a:t>The central goal of the analysis is to understand the factors that most strongly influence revenue generation and to construct a regression model capable of predicting total revenue for each transaction. Such predictive capabilities are valuable for driving strategic decisions in areas like inventory management, dynamic pricing, and customer targeting.</a:t>
            </a:r>
          </a:p>
          <a:p>
            <a:endParaRPr lang="en-IN" dirty="0"/>
          </a:p>
        </p:txBody>
      </p:sp>
      <p:pic>
        <p:nvPicPr>
          <p:cNvPr id="18" name="Audio 17">
            <a:hlinkClick r:id="" action="ppaction://media"/>
            <a:extLst>
              <a:ext uri="{FF2B5EF4-FFF2-40B4-BE49-F238E27FC236}">
                <a16:creationId xmlns:a16="http://schemas.microsoft.com/office/drawing/2014/main" id="{A4F00E25-F99D-06C3-C4F5-836D810E4B57}"/>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33514334"/>
      </p:ext>
    </p:extLst>
  </p:cSld>
  <p:clrMapOvr>
    <a:masterClrMapping/>
  </p:clrMapOvr>
  <mc:AlternateContent xmlns:mc="http://schemas.openxmlformats.org/markup-compatibility/2006" xmlns:p14="http://schemas.microsoft.com/office/powerpoint/2010/main">
    <mc:Choice Requires="p14">
      <p:transition spd="slow" p14:dur="2000" advTm="49605"/>
    </mc:Choice>
    <mc:Fallback xmlns="">
      <p:transition spd="slow" advTm="49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02810-E57F-3EEB-1C40-BF2E27467ED8}"/>
              </a:ext>
            </a:extLst>
          </p:cNvPr>
          <p:cNvSpPr>
            <a:spLocks noGrp="1"/>
          </p:cNvSpPr>
          <p:nvPr>
            <p:ph type="title"/>
          </p:nvPr>
        </p:nvSpPr>
        <p:spPr/>
        <p:txBody>
          <a:bodyPr/>
          <a:lstStyle/>
          <a:p>
            <a:r>
              <a:rPr lang="en-IN" dirty="0"/>
              <a:t>Dataset</a:t>
            </a:r>
          </a:p>
        </p:txBody>
      </p:sp>
      <p:sp>
        <p:nvSpPr>
          <p:cNvPr id="3" name="Content Placeholder 2">
            <a:extLst>
              <a:ext uri="{FF2B5EF4-FFF2-40B4-BE49-F238E27FC236}">
                <a16:creationId xmlns:a16="http://schemas.microsoft.com/office/drawing/2014/main" id="{1BE20311-F2F0-AC5B-494C-FA3D2224C644}"/>
              </a:ext>
            </a:extLst>
          </p:cNvPr>
          <p:cNvSpPr>
            <a:spLocks noGrp="1"/>
          </p:cNvSpPr>
          <p:nvPr>
            <p:ph idx="1"/>
          </p:nvPr>
        </p:nvSpPr>
        <p:spPr>
          <a:xfrm>
            <a:off x="1097279" y="1916723"/>
            <a:ext cx="10139289" cy="4273062"/>
          </a:xfrm>
        </p:spPr>
        <p:txBody>
          <a:bodyPr>
            <a:normAutofit fontScale="92500" lnSpcReduction="20000"/>
          </a:bodyPr>
          <a:lstStyle/>
          <a:p>
            <a:r>
              <a:rPr lang="en-IN" b="1" dirty="0"/>
              <a:t>Source:</a:t>
            </a:r>
            <a:r>
              <a:rPr lang="en-IN" dirty="0"/>
              <a:t> </a:t>
            </a:r>
            <a:r>
              <a:rPr lang="en-IN" b="1" u="sng" dirty="0">
                <a:hlinkClick r:id="rId4"/>
              </a:rPr>
              <a:t>Online Retail II UCI</a:t>
            </a:r>
            <a:r>
              <a:rPr lang="en-IN" dirty="0"/>
              <a:t> </a:t>
            </a:r>
          </a:p>
          <a:p>
            <a:r>
              <a:rPr lang="en-IN" b="1" dirty="0"/>
              <a:t>Duration: </a:t>
            </a:r>
            <a:r>
              <a:rPr lang="en-IN" dirty="0"/>
              <a:t>Dec 2009 – Dec 2011 </a:t>
            </a:r>
          </a:p>
          <a:p>
            <a:r>
              <a:rPr lang="en-IN" b="1" dirty="0"/>
              <a:t>Rows: </a:t>
            </a:r>
            <a:r>
              <a:rPr lang="en-IN" dirty="0"/>
              <a:t>Over 1 million transactions </a:t>
            </a:r>
          </a:p>
          <a:p>
            <a:r>
              <a:rPr lang="en-IN" b="1" dirty="0"/>
              <a:t>Columns: </a:t>
            </a:r>
            <a:r>
              <a:rPr lang="en-IN" dirty="0"/>
              <a:t>Invoice, </a:t>
            </a:r>
            <a:r>
              <a:rPr lang="en-IN" dirty="0" err="1"/>
              <a:t>StockCode</a:t>
            </a:r>
            <a:r>
              <a:rPr lang="en-IN" dirty="0"/>
              <a:t>, Description, Quantity, </a:t>
            </a:r>
            <a:r>
              <a:rPr lang="en-IN" dirty="0" err="1"/>
              <a:t>UnitPrice</a:t>
            </a:r>
            <a:r>
              <a:rPr lang="en-IN" dirty="0"/>
              <a:t>, </a:t>
            </a:r>
            <a:r>
              <a:rPr lang="en-IN" dirty="0" err="1"/>
              <a:t>InvoiceDate</a:t>
            </a:r>
            <a:r>
              <a:rPr lang="en-IN" dirty="0"/>
              <a:t>, </a:t>
            </a:r>
            <a:r>
              <a:rPr lang="en-IN" dirty="0" err="1"/>
              <a:t>CustomerID</a:t>
            </a:r>
            <a:r>
              <a:rPr lang="en-IN" dirty="0"/>
              <a:t>, Country </a:t>
            </a:r>
          </a:p>
          <a:p>
            <a:r>
              <a:rPr lang="en-IN" b="1" dirty="0"/>
              <a:t>Note: </a:t>
            </a:r>
            <a:r>
              <a:rPr lang="en-IN" dirty="0"/>
              <a:t>Contains order cancellations (Invoice starts with ‘C’)</a:t>
            </a:r>
          </a:p>
          <a:p>
            <a:r>
              <a:rPr lang="en-IN" b="1" dirty="0"/>
              <a:t>Description of Dataset:</a:t>
            </a:r>
            <a:endParaRPr lang="en-IN" dirty="0"/>
          </a:p>
          <a:p>
            <a:r>
              <a:rPr lang="en-IN" dirty="0"/>
              <a:t>The Online Retail II dataset contains detailed transactional data for a UK-based, non-store online retail company. The dataset covers a period from December 1, 2009 to December 9, 2011, capturing sales activity for a business that primarily sells unique all-occasion giftware. The company’s customer base includes both individual consumers and a significant number of wholesalers. This dataset is well-suited for exploring retail sales forecasting, customer segmentation, revenue prediction, and market trend analysis, due to its rich combination of product, customer, and time-based attributes.</a:t>
            </a:r>
          </a:p>
          <a:p>
            <a:endParaRPr lang="en-IN" dirty="0"/>
          </a:p>
          <a:p>
            <a:endParaRPr lang="en-IN" dirty="0"/>
          </a:p>
          <a:p>
            <a:endParaRPr lang="en-IN" dirty="0"/>
          </a:p>
        </p:txBody>
      </p:sp>
      <p:pic>
        <p:nvPicPr>
          <p:cNvPr id="27" name="Audio 26">
            <a:hlinkClick r:id="" action="ppaction://media"/>
            <a:extLst>
              <a:ext uri="{FF2B5EF4-FFF2-40B4-BE49-F238E27FC236}">
                <a16:creationId xmlns:a16="http://schemas.microsoft.com/office/drawing/2014/main" id="{173DC126-F464-7219-F7DE-6926ECB2B2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215983954"/>
      </p:ext>
    </p:extLst>
  </p:cSld>
  <p:clrMapOvr>
    <a:masterClrMapping/>
  </p:clrMapOvr>
  <mc:AlternateContent xmlns:mc="http://schemas.openxmlformats.org/markup-compatibility/2006" xmlns:p14="http://schemas.microsoft.com/office/powerpoint/2010/main">
    <mc:Choice Requires="p14">
      <p:transition spd="slow" p14:dur="2000" advTm="68130"/>
    </mc:Choice>
    <mc:Fallback xmlns="">
      <p:transition spd="slow" advTm="68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E139B-EC90-A1B5-A6E1-AB92843704EB}"/>
              </a:ext>
            </a:extLst>
          </p:cNvPr>
          <p:cNvSpPr>
            <a:spLocks noGrp="1"/>
          </p:cNvSpPr>
          <p:nvPr>
            <p:ph type="title"/>
          </p:nvPr>
        </p:nvSpPr>
        <p:spPr/>
        <p:txBody>
          <a:bodyPr/>
          <a:lstStyle/>
          <a:p>
            <a:r>
              <a:rPr lang="en-IN" dirty="0"/>
              <a:t>Data Cleaning &amp; Preparation</a:t>
            </a:r>
          </a:p>
        </p:txBody>
      </p:sp>
      <p:sp>
        <p:nvSpPr>
          <p:cNvPr id="5" name="Rectangle 2">
            <a:extLst>
              <a:ext uri="{FF2B5EF4-FFF2-40B4-BE49-F238E27FC236}">
                <a16:creationId xmlns:a16="http://schemas.microsoft.com/office/drawing/2014/main" id="{91482F55-A5F4-3659-D4EC-29C286EC4316}"/>
              </a:ext>
            </a:extLst>
          </p:cNvPr>
          <p:cNvSpPr>
            <a:spLocks noGrp="1" noChangeArrowheads="1"/>
          </p:cNvSpPr>
          <p:nvPr>
            <p:ph idx="1"/>
          </p:nvPr>
        </p:nvSpPr>
        <p:spPr bwMode="auto">
          <a:xfrm>
            <a:off x="1097280" y="1956698"/>
            <a:ext cx="8609428" cy="3163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fontAlgn="base">
              <a:lnSpc>
                <a:spcPct val="90000"/>
              </a:lnSpc>
              <a:buNone/>
            </a:pPr>
            <a:r>
              <a:rPr lang="en-US" sz="1800" dirty="0"/>
              <a:t>Cleaning steps involved handling missing values, removing duplicates, correcting data types, and removing cancellations as well.</a:t>
            </a:r>
          </a:p>
          <a:p>
            <a:pPr marL="0" indent="0" fontAlgn="base">
              <a:lnSpc>
                <a:spcPct val="90000"/>
              </a:lnSpc>
              <a:buNone/>
            </a:pPr>
            <a:r>
              <a:rPr lang="en-US" sz="1800" dirty="0"/>
              <a:t>Also, created new variables to perform analysis.</a:t>
            </a:r>
          </a:p>
          <a:p>
            <a:pPr marL="0" indent="0" fontAlgn="base">
              <a:lnSpc>
                <a:spcPct val="90000"/>
              </a:lnSpc>
              <a:buNone/>
            </a:pPr>
            <a:r>
              <a:rPr lang="en-US" sz="1800" dirty="0"/>
              <a:t>Finally, the dataset was split into train and test sets (80/20).</a:t>
            </a:r>
            <a:endParaRPr lang="en-US" altLang="en-US" sz="1800" b="1" dirty="0"/>
          </a:p>
          <a:p>
            <a:pPr marR="0" lvl="0" fontAlgn="base">
              <a:lnSpc>
                <a:spcPct val="90000"/>
              </a:lnSpc>
              <a:buFont typeface="Wingdings" panose="05000000000000000000" pitchFamily="2" charset="2"/>
              <a:buChar char="q"/>
              <a:tabLst/>
            </a:pPr>
            <a:r>
              <a:rPr lang="en-US" altLang="en-US" sz="1800" b="1" dirty="0"/>
              <a:t>Removed: </a:t>
            </a:r>
            <a:r>
              <a:rPr lang="en-US" altLang="en-US" sz="1800" dirty="0"/>
              <a:t>Missing values, duplicates, invalid quantities/prices</a:t>
            </a:r>
          </a:p>
          <a:p>
            <a:pPr fontAlgn="base">
              <a:lnSpc>
                <a:spcPct val="90000"/>
              </a:lnSpc>
              <a:buFont typeface="Wingdings" panose="05000000000000000000" pitchFamily="2" charset="2"/>
              <a:buChar char="q"/>
            </a:pPr>
            <a:r>
              <a:rPr lang="en-US" altLang="en-US" sz="1800" b="1" dirty="0"/>
              <a:t>Transformed: </a:t>
            </a:r>
            <a:r>
              <a:rPr lang="en-US" altLang="en-US" sz="1800" dirty="0" err="1"/>
              <a:t>InvoiceDate</a:t>
            </a:r>
            <a:r>
              <a:rPr lang="en-US" altLang="en-US" sz="1800" dirty="0"/>
              <a:t> to datetime, Customer ID to string</a:t>
            </a:r>
          </a:p>
          <a:p>
            <a:pPr marR="0" lvl="0" fontAlgn="base">
              <a:lnSpc>
                <a:spcPct val="90000"/>
              </a:lnSpc>
              <a:buFont typeface="Wingdings" panose="05000000000000000000" pitchFamily="2" charset="2"/>
              <a:buChar char="q"/>
              <a:tabLst/>
            </a:pPr>
            <a:r>
              <a:rPr lang="en-US" altLang="en-US" sz="1800" b="1" dirty="0"/>
              <a:t>Engineered: </a:t>
            </a:r>
            <a:r>
              <a:rPr lang="en-US" altLang="en-US" sz="1800" dirty="0" err="1"/>
              <a:t>TotalRevenue</a:t>
            </a:r>
            <a:r>
              <a:rPr lang="en-US" altLang="en-US" sz="1800" dirty="0"/>
              <a:t> = Quantity × Price</a:t>
            </a:r>
          </a:p>
          <a:p>
            <a:pPr marR="0" lvl="0" fontAlgn="base">
              <a:lnSpc>
                <a:spcPct val="90000"/>
              </a:lnSpc>
              <a:buFont typeface="Wingdings" panose="05000000000000000000" pitchFamily="2" charset="2"/>
              <a:buChar char="q"/>
              <a:tabLst/>
            </a:pPr>
            <a:r>
              <a:rPr lang="en-US" altLang="en-US" sz="1800" b="1" dirty="0"/>
              <a:t>Dataset Split: </a:t>
            </a:r>
            <a:r>
              <a:rPr lang="en-US" altLang="en-US" sz="1800" dirty="0"/>
              <a:t>80/20 into training and testing sets</a:t>
            </a:r>
          </a:p>
        </p:txBody>
      </p:sp>
      <p:pic>
        <p:nvPicPr>
          <p:cNvPr id="25" name="Audio 24">
            <a:hlinkClick r:id="" action="ppaction://media"/>
            <a:extLst>
              <a:ext uri="{FF2B5EF4-FFF2-40B4-BE49-F238E27FC236}">
                <a16:creationId xmlns:a16="http://schemas.microsoft.com/office/drawing/2014/main" id="{B51CC803-DA49-2925-EBE9-CD5842E49ED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389069591"/>
      </p:ext>
    </p:extLst>
  </p:cSld>
  <p:clrMapOvr>
    <a:masterClrMapping/>
  </p:clrMapOvr>
  <mc:AlternateContent xmlns:mc="http://schemas.openxmlformats.org/markup-compatibility/2006" xmlns:p14="http://schemas.microsoft.com/office/powerpoint/2010/main">
    <mc:Choice Requires="p14">
      <p:transition spd="slow" p14:dur="2000" advTm="45535"/>
    </mc:Choice>
    <mc:Fallback xmlns="">
      <p:transition spd="slow" advTm="45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3EC4F-E96B-D6C3-9593-2B6D2B5D9BD5}"/>
              </a:ext>
            </a:extLst>
          </p:cNvPr>
          <p:cNvSpPr>
            <a:spLocks noGrp="1"/>
          </p:cNvSpPr>
          <p:nvPr>
            <p:ph type="title"/>
          </p:nvPr>
        </p:nvSpPr>
        <p:spPr/>
        <p:txBody>
          <a:bodyPr>
            <a:normAutofit/>
          </a:bodyPr>
          <a:lstStyle/>
          <a:p>
            <a:r>
              <a:rPr lang="en-US" dirty="0"/>
              <a:t>Exploratory Data Analysis –(Part-1) Summary </a:t>
            </a:r>
            <a:endParaRPr lang="en-IN" dirty="0"/>
          </a:p>
        </p:txBody>
      </p:sp>
      <p:sp>
        <p:nvSpPr>
          <p:cNvPr id="3" name="Content Placeholder 2">
            <a:extLst>
              <a:ext uri="{FF2B5EF4-FFF2-40B4-BE49-F238E27FC236}">
                <a16:creationId xmlns:a16="http://schemas.microsoft.com/office/drawing/2014/main" id="{6FF24E3B-DA62-60BC-059B-7BEDF6663D6F}"/>
              </a:ext>
            </a:extLst>
          </p:cNvPr>
          <p:cNvSpPr>
            <a:spLocks noGrp="1"/>
          </p:cNvSpPr>
          <p:nvPr>
            <p:ph idx="1"/>
          </p:nvPr>
        </p:nvSpPr>
        <p:spPr>
          <a:xfrm>
            <a:off x="1097280" y="2127738"/>
            <a:ext cx="10842674" cy="3982916"/>
          </a:xfrm>
        </p:spPr>
        <p:txBody>
          <a:bodyPr>
            <a:normAutofit lnSpcReduction="10000"/>
          </a:bodyPr>
          <a:lstStyle/>
          <a:p>
            <a:pPr>
              <a:buFont typeface="Wingdings" panose="05000000000000000000" pitchFamily="2" charset="2"/>
              <a:buChar char="q"/>
            </a:pPr>
            <a:r>
              <a:rPr lang="en-US" b="1" dirty="0"/>
              <a:t>Top Products: </a:t>
            </a:r>
            <a:r>
              <a:rPr lang="en-US" dirty="0"/>
              <a:t>A few products dominate in sales.(</a:t>
            </a:r>
            <a:r>
              <a:rPr lang="en-US" dirty="0" err="1"/>
              <a:t>eg</a:t>
            </a:r>
            <a:r>
              <a:rPr lang="en-US" dirty="0"/>
              <a:t>, White hanging heart T-Light holder, Regency </a:t>
            </a:r>
            <a:r>
              <a:rPr lang="en-US" dirty="0" err="1"/>
              <a:t>Cakestand</a:t>
            </a:r>
            <a:r>
              <a:rPr lang="en-US" dirty="0"/>
              <a:t> 3-Tire)</a:t>
            </a:r>
          </a:p>
          <a:p>
            <a:pPr>
              <a:buFont typeface="Wingdings" panose="05000000000000000000" pitchFamily="2" charset="2"/>
              <a:buChar char="q"/>
            </a:pPr>
            <a:r>
              <a:rPr lang="en-US" b="1" dirty="0"/>
              <a:t>Revenue by Country: </a:t>
            </a:r>
            <a:r>
              <a:rPr lang="en-US" dirty="0"/>
              <a:t>UK led significantly.</a:t>
            </a:r>
          </a:p>
          <a:p>
            <a:pPr>
              <a:buFont typeface="Wingdings" panose="05000000000000000000" pitchFamily="2" charset="2"/>
              <a:buChar char="q"/>
            </a:pPr>
            <a:r>
              <a:rPr lang="en-US" b="1" dirty="0"/>
              <a:t>Monthly Trends: </a:t>
            </a:r>
            <a:r>
              <a:rPr lang="en-US" dirty="0"/>
              <a:t>Spikes in Nov-Dec due to holidays.</a:t>
            </a:r>
          </a:p>
          <a:p>
            <a:pPr>
              <a:buFont typeface="Wingdings" panose="05000000000000000000" pitchFamily="2" charset="2"/>
              <a:buChar char="q"/>
            </a:pPr>
            <a:r>
              <a:rPr lang="en-US" b="1" dirty="0"/>
              <a:t>Sales by Weekday: </a:t>
            </a:r>
            <a:r>
              <a:rPr lang="en-US" dirty="0"/>
              <a:t>Tuesday and Thursday saw the most sales.</a:t>
            </a:r>
          </a:p>
          <a:p>
            <a:pPr>
              <a:buFont typeface="Wingdings" panose="05000000000000000000" pitchFamily="2" charset="2"/>
              <a:buChar char="q"/>
            </a:pPr>
            <a:r>
              <a:rPr lang="en-US" b="1" dirty="0"/>
              <a:t>Top Customers: </a:t>
            </a:r>
            <a:r>
              <a:rPr lang="en-US" dirty="0"/>
              <a:t>Customer ID 14646 has generated the highest revenue among the top 10 customers.</a:t>
            </a:r>
            <a:endParaRPr lang="en-US" b="1" dirty="0"/>
          </a:p>
          <a:p>
            <a:pPr>
              <a:buFont typeface="Wingdings" panose="05000000000000000000" pitchFamily="2" charset="2"/>
              <a:buChar char="q"/>
            </a:pPr>
            <a:r>
              <a:rPr lang="en-US" b="1" dirty="0"/>
              <a:t>Quantity Distribution: </a:t>
            </a:r>
            <a:r>
              <a:rPr lang="en-US" dirty="0"/>
              <a:t>The majority of product orders are for small quantities, typically between 1 and 10 units.</a:t>
            </a:r>
            <a:endParaRPr lang="en-US" sz="2200" dirty="0"/>
          </a:p>
          <a:p>
            <a:pPr>
              <a:buFont typeface="Wingdings" panose="05000000000000000000" pitchFamily="2" charset="2"/>
              <a:buChar char="q"/>
            </a:pPr>
            <a:r>
              <a:rPr lang="en-US" b="1" dirty="0"/>
              <a:t>Correlation Heatmap: </a:t>
            </a:r>
            <a:r>
              <a:rPr lang="en-US" dirty="0"/>
              <a:t>Quantity strongly correlates with </a:t>
            </a:r>
            <a:r>
              <a:rPr lang="en-US" dirty="0" err="1"/>
              <a:t>TotalRevenue</a:t>
            </a:r>
            <a:r>
              <a:rPr lang="en-US" dirty="0"/>
              <a:t>.</a:t>
            </a:r>
          </a:p>
          <a:p>
            <a:pPr marL="0" indent="0">
              <a:buNone/>
            </a:pPr>
            <a:endParaRPr lang="en-IN" dirty="0"/>
          </a:p>
        </p:txBody>
      </p:sp>
      <p:pic>
        <p:nvPicPr>
          <p:cNvPr id="41" name="Audio 40">
            <a:hlinkClick r:id="" action="ppaction://media"/>
            <a:extLst>
              <a:ext uri="{FF2B5EF4-FFF2-40B4-BE49-F238E27FC236}">
                <a16:creationId xmlns:a16="http://schemas.microsoft.com/office/drawing/2014/main" id="{E9108F13-0646-C25F-BB93-380683F2F92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37655065"/>
      </p:ext>
    </p:extLst>
  </p:cSld>
  <p:clrMapOvr>
    <a:masterClrMapping/>
  </p:clrMapOvr>
  <mc:AlternateContent xmlns:mc="http://schemas.openxmlformats.org/markup-compatibility/2006" xmlns:p14="http://schemas.microsoft.com/office/powerpoint/2010/main">
    <mc:Choice Requires="p14">
      <p:transition spd="slow" p14:dur="2000" advTm="97939"/>
    </mc:Choice>
    <mc:Fallback xmlns="">
      <p:transition spd="slow" advTm="97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65045-7D65-A159-D07D-291084A84EBF}"/>
              </a:ext>
            </a:extLst>
          </p:cNvPr>
          <p:cNvSpPr>
            <a:spLocks noGrp="1"/>
          </p:cNvSpPr>
          <p:nvPr>
            <p:ph type="title"/>
          </p:nvPr>
        </p:nvSpPr>
        <p:spPr/>
        <p:txBody>
          <a:bodyPr/>
          <a:lstStyle/>
          <a:p>
            <a:r>
              <a:rPr lang="en-US" dirty="0"/>
              <a:t>Exploratory Data Analysis –(Part-2) Summary </a:t>
            </a:r>
            <a:endParaRPr lang="en-IN" dirty="0"/>
          </a:p>
        </p:txBody>
      </p:sp>
      <p:sp>
        <p:nvSpPr>
          <p:cNvPr id="3" name="Content Placeholder 2">
            <a:extLst>
              <a:ext uri="{FF2B5EF4-FFF2-40B4-BE49-F238E27FC236}">
                <a16:creationId xmlns:a16="http://schemas.microsoft.com/office/drawing/2014/main" id="{D93F8F00-8543-25EB-AF42-EF881C120AF6}"/>
              </a:ext>
            </a:extLst>
          </p:cNvPr>
          <p:cNvSpPr>
            <a:spLocks noGrp="1"/>
          </p:cNvSpPr>
          <p:nvPr>
            <p:ph idx="1"/>
          </p:nvPr>
        </p:nvSpPr>
        <p:spPr>
          <a:xfrm>
            <a:off x="1097280" y="1987063"/>
            <a:ext cx="10058400" cy="4220306"/>
          </a:xfrm>
        </p:spPr>
        <p:txBody>
          <a:bodyPr>
            <a:normAutofit fontScale="92500" lnSpcReduction="20000"/>
          </a:bodyPr>
          <a:lstStyle/>
          <a:p>
            <a:pPr lvl="0">
              <a:buFont typeface="Wingdings" panose="05000000000000000000" pitchFamily="2" charset="2"/>
              <a:buChar char="q"/>
            </a:pPr>
            <a:r>
              <a:rPr lang="en-IN" b="1" dirty="0"/>
              <a:t>Total Sales by Country: </a:t>
            </a:r>
            <a:r>
              <a:rPr lang="en-IN" dirty="0"/>
              <a:t>UK has higher sales.</a:t>
            </a:r>
          </a:p>
          <a:p>
            <a:pPr lvl="0">
              <a:buFont typeface="Wingdings" panose="05000000000000000000" pitchFamily="2" charset="2"/>
              <a:buChar char="q"/>
            </a:pPr>
            <a:r>
              <a:rPr lang="en-IN" b="1" dirty="0"/>
              <a:t>Per-Capita Sales by Country: </a:t>
            </a:r>
            <a:r>
              <a:rPr lang="en-IN" dirty="0"/>
              <a:t>Eire has higher per-capita sales.</a:t>
            </a:r>
          </a:p>
          <a:p>
            <a:pPr lvl="0">
              <a:buFont typeface="Wingdings" panose="05000000000000000000" pitchFamily="2" charset="2"/>
              <a:buChar char="q"/>
            </a:pPr>
            <a:r>
              <a:rPr lang="en-IN" b="1" dirty="0"/>
              <a:t>Sales by Weekday: </a:t>
            </a:r>
            <a:r>
              <a:rPr lang="en-IN" dirty="0"/>
              <a:t>Certain days (e.g., Thursday, Tuesday) dominate. But Saturday has no sales due to the closure of the store.</a:t>
            </a:r>
            <a:endParaRPr lang="en-IN" b="1" dirty="0"/>
          </a:p>
          <a:p>
            <a:pPr lvl="0">
              <a:buFont typeface="Wingdings" panose="05000000000000000000" pitchFamily="2" charset="2"/>
              <a:buChar char="q"/>
            </a:pPr>
            <a:r>
              <a:rPr lang="en-IN" b="1" dirty="0"/>
              <a:t>Weekday-Month Heatmap: </a:t>
            </a:r>
            <a:r>
              <a:rPr lang="en-IN" dirty="0"/>
              <a:t>Specific combinations (e.g., Month X, Day Y) dominate sales.</a:t>
            </a:r>
            <a:endParaRPr lang="en-IN" b="1" dirty="0"/>
          </a:p>
          <a:p>
            <a:pPr lvl="0">
              <a:buFont typeface="Wingdings" panose="05000000000000000000" pitchFamily="2" charset="2"/>
              <a:buChar char="q"/>
            </a:pPr>
            <a:r>
              <a:rPr lang="en-IN" b="1" dirty="0"/>
              <a:t> Weekly Sales Trend: </a:t>
            </a:r>
            <a:r>
              <a:rPr lang="en-IN" dirty="0"/>
              <a:t>Sales trends can identify peaks and valleys.</a:t>
            </a:r>
            <a:endParaRPr lang="en-IN" b="1" dirty="0"/>
          </a:p>
          <a:p>
            <a:pPr>
              <a:buFont typeface="Wingdings" panose="05000000000000000000" pitchFamily="2" charset="2"/>
              <a:buChar char="q"/>
            </a:pPr>
            <a:r>
              <a:rPr lang="en-IN" b="1" dirty="0"/>
              <a:t> Top &amp; Bottom 20 Products by Revenue: </a:t>
            </a:r>
            <a:r>
              <a:rPr lang="en-IN" dirty="0"/>
              <a:t>A few products generate most revenue, while many contribute very little.(</a:t>
            </a:r>
            <a:r>
              <a:rPr lang="en-IN" dirty="0" err="1"/>
              <a:t>eg</a:t>
            </a:r>
            <a:r>
              <a:rPr lang="en-IN" dirty="0"/>
              <a:t>, ‘Regency </a:t>
            </a:r>
            <a:r>
              <a:rPr lang="en-IN" dirty="0" err="1"/>
              <a:t>cakestand</a:t>
            </a:r>
            <a:r>
              <a:rPr lang="en-IN" dirty="0"/>
              <a:t> 3 tier’ product has generated the highest revenue)</a:t>
            </a:r>
            <a:endParaRPr lang="en-IN" b="1" dirty="0"/>
          </a:p>
          <a:p>
            <a:pPr lvl="0">
              <a:buFont typeface="Wingdings" panose="05000000000000000000" pitchFamily="2" charset="2"/>
              <a:buChar char="q"/>
            </a:pPr>
            <a:r>
              <a:rPr lang="en-IN" b="1" dirty="0"/>
              <a:t> Price Distribution: </a:t>
            </a:r>
            <a:r>
              <a:rPr lang="en-IN" dirty="0"/>
              <a:t>Low-priced items drive the majority of sales.</a:t>
            </a:r>
            <a:endParaRPr lang="en-IN" b="1" dirty="0"/>
          </a:p>
          <a:p>
            <a:pPr lvl="0">
              <a:buFont typeface="Wingdings" panose="05000000000000000000" pitchFamily="2" charset="2"/>
              <a:buChar char="q"/>
            </a:pPr>
            <a:r>
              <a:rPr lang="en-IN" b="1" dirty="0"/>
              <a:t>Top Customers by Frequency and Value: </a:t>
            </a:r>
            <a:r>
              <a:rPr lang="en-IN" dirty="0"/>
              <a:t>Sales are concentrated among a handful of top customers, with the highest customer nearing 275,000 in sales.</a:t>
            </a:r>
            <a:endParaRPr lang="en-IN" b="1" dirty="0"/>
          </a:p>
          <a:p>
            <a:pPr marL="0" indent="0">
              <a:buNone/>
            </a:pPr>
            <a:endParaRPr lang="en-IN" dirty="0"/>
          </a:p>
        </p:txBody>
      </p:sp>
      <p:pic>
        <p:nvPicPr>
          <p:cNvPr id="26" name="Audio 25">
            <a:hlinkClick r:id="" action="ppaction://media"/>
            <a:extLst>
              <a:ext uri="{FF2B5EF4-FFF2-40B4-BE49-F238E27FC236}">
                <a16:creationId xmlns:a16="http://schemas.microsoft.com/office/drawing/2014/main" id="{866432BF-9D32-0404-DD96-1249092BFDD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7665903"/>
      </p:ext>
    </p:extLst>
  </p:cSld>
  <p:clrMapOvr>
    <a:masterClrMapping/>
  </p:clrMapOvr>
  <mc:AlternateContent xmlns:mc="http://schemas.openxmlformats.org/markup-compatibility/2006" xmlns:p14="http://schemas.microsoft.com/office/powerpoint/2010/main">
    <mc:Choice Requires="p14">
      <p:transition spd="slow" p14:dur="2000" advTm="73383"/>
    </mc:Choice>
    <mc:Fallback xmlns="">
      <p:transition spd="slow" advTm="73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685DB-0AF2-7518-7D2F-9796810C057E}"/>
              </a:ext>
            </a:extLst>
          </p:cNvPr>
          <p:cNvSpPr>
            <a:spLocks noGrp="1"/>
          </p:cNvSpPr>
          <p:nvPr>
            <p:ph type="title"/>
          </p:nvPr>
        </p:nvSpPr>
        <p:spPr/>
        <p:txBody>
          <a:bodyPr>
            <a:normAutofit/>
          </a:bodyPr>
          <a:lstStyle/>
          <a:p>
            <a:r>
              <a:rPr lang="en-US" dirty="0"/>
              <a:t>Model Selection</a:t>
            </a:r>
            <a:endParaRPr lang="en-IN" dirty="0"/>
          </a:p>
        </p:txBody>
      </p:sp>
      <p:sp>
        <p:nvSpPr>
          <p:cNvPr id="3" name="Content Placeholder 2">
            <a:extLst>
              <a:ext uri="{FF2B5EF4-FFF2-40B4-BE49-F238E27FC236}">
                <a16:creationId xmlns:a16="http://schemas.microsoft.com/office/drawing/2014/main" id="{400B7511-9386-5000-F744-209B47692BA2}"/>
              </a:ext>
            </a:extLst>
          </p:cNvPr>
          <p:cNvSpPr>
            <a:spLocks noGrp="1"/>
          </p:cNvSpPr>
          <p:nvPr>
            <p:ph idx="1"/>
          </p:nvPr>
        </p:nvSpPr>
        <p:spPr/>
        <p:txBody>
          <a:bodyPr/>
          <a:lstStyle/>
          <a:p>
            <a:pPr>
              <a:buFont typeface="Wingdings" panose="05000000000000000000" pitchFamily="2" charset="2"/>
              <a:buChar char="Ø"/>
            </a:pPr>
            <a:r>
              <a:rPr lang="en-US" dirty="0"/>
              <a:t>Why Use Linear Regression? </a:t>
            </a:r>
          </a:p>
          <a:p>
            <a:r>
              <a:rPr lang="en-US" dirty="0"/>
              <a:t>Linear regression is ideal for predicting continuous outcomes like revenue. It offers clear interpretation through feature coefficients, helps pinpoint key revenue drivers, handles large datasets efficiently, and serves as a strong baseline for revenue forecasting.</a:t>
            </a:r>
          </a:p>
          <a:p>
            <a:r>
              <a:rPr lang="en-US" dirty="0"/>
              <a:t>Therefore, I built two models:</a:t>
            </a:r>
          </a:p>
          <a:p>
            <a:pPr>
              <a:buFont typeface="Wingdings" panose="05000000000000000000" pitchFamily="2" charset="2"/>
              <a:buChar char="q"/>
            </a:pPr>
            <a:r>
              <a:rPr lang="en-US" dirty="0"/>
              <a:t>A simple linear regression model.</a:t>
            </a:r>
          </a:p>
          <a:p>
            <a:pPr>
              <a:buFont typeface="Wingdings" panose="05000000000000000000" pitchFamily="2" charset="2"/>
              <a:buChar char="q"/>
            </a:pPr>
            <a:r>
              <a:rPr lang="en-US" dirty="0"/>
              <a:t>A multiple linear regression model.</a:t>
            </a:r>
          </a:p>
        </p:txBody>
      </p:sp>
      <p:pic>
        <p:nvPicPr>
          <p:cNvPr id="6" name="Audio 5">
            <a:hlinkClick r:id="" action="ppaction://media"/>
            <a:extLst>
              <a:ext uri="{FF2B5EF4-FFF2-40B4-BE49-F238E27FC236}">
                <a16:creationId xmlns:a16="http://schemas.microsoft.com/office/drawing/2014/main" id="{EC8ED7A2-BF1D-EEE1-0DEF-CEF9E39E1E9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894441403"/>
      </p:ext>
    </p:extLst>
  </p:cSld>
  <p:clrMapOvr>
    <a:masterClrMapping/>
  </p:clrMapOvr>
  <mc:AlternateContent xmlns:mc="http://schemas.openxmlformats.org/markup-compatibility/2006" xmlns:p14="http://schemas.microsoft.com/office/powerpoint/2010/main">
    <mc:Choice Requires="p14">
      <p:transition spd="slow" p14:dur="2000" advTm="30601"/>
    </mc:Choice>
    <mc:Fallback xmlns="">
      <p:transition spd="slow" advTm="30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C2FF2-13D8-8B3B-9C67-F5B6BBB64205}"/>
              </a:ext>
            </a:extLst>
          </p:cNvPr>
          <p:cNvSpPr>
            <a:spLocks noGrp="1"/>
          </p:cNvSpPr>
          <p:nvPr>
            <p:ph type="title"/>
          </p:nvPr>
        </p:nvSpPr>
        <p:spPr/>
        <p:txBody>
          <a:bodyPr>
            <a:normAutofit/>
          </a:bodyPr>
          <a:lstStyle/>
          <a:p>
            <a:r>
              <a:rPr lang="en-US" dirty="0"/>
              <a:t>Model 1 - Simple Linear Regression</a:t>
            </a:r>
            <a:endParaRPr lang="en-IN" dirty="0"/>
          </a:p>
        </p:txBody>
      </p:sp>
      <p:sp>
        <p:nvSpPr>
          <p:cNvPr id="3" name="Content Placeholder 2">
            <a:extLst>
              <a:ext uri="{FF2B5EF4-FFF2-40B4-BE49-F238E27FC236}">
                <a16:creationId xmlns:a16="http://schemas.microsoft.com/office/drawing/2014/main" id="{9D40E4E8-DC9E-BE70-1196-0145F3F3EE7C}"/>
              </a:ext>
            </a:extLst>
          </p:cNvPr>
          <p:cNvSpPr>
            <a:spLocks noGrp="1"/>
          </p:cNvSpPr>
          <p:nvPr>
            <p:ph idx="1"/>
          </p:nvPr>
        </p:nvSpPr>
        <p:spPr/>
        <p:txBody>
          <a:bodyPr/>
          <a:lstStyle/>
          <a:p>
            <a:pPr>
              <a:buFont typeface="Wingdings" panose="05000000000000000000" pitchFamily="2" charset="2"/>
              <a:buChar char="q"/>
            </a:pPr>
            <a:r>
              <a:rPr lang="en-US" dirty="0"/>
              <a:t>Used only </a:t>
            </a:r>
            <a:r>
              <a:rPr lang="en-US" b="1" dirty="0"/>
              <a:t>Quantity</a:t>
            </a:r>
            <a:r>
              <a:rPr lang="en-US" dirty="0"/>
              <a:t> to predict revenue.</a:t>
            </a:r>
          </a:p>
          <a:p>
            <a:pPr>
              <a:buFont typeface="Wingdings" panose="05000000000000000000" pitchFamily="2" charset="2"/>
              <a:buChar char="q"/>
            </a:pPr>
            <a:r>
              <a:rPr lang="en-US" dirty="0"/>
              <a:t>R² score was ~0.300.</a:t>
            </a:r>
          </a:p>
          <a:p>
            <a:pPr>
              <a:buFont typeface="Wingdings" panose="05000000000000000000" pitchFamily="2" charset="2"/>
              <a:buChar char="q"/>
            </a:pPr>
            <a:r>
              <a:rPr lang="en-US" dirty="0"/>
              <a:t>Lacked accuracy when the price varied across products.</a:t>
            </a:r>
          </a:p>
          <a:p>
            <a:pPr>
              <a:buFont typeface="Wingdings" panose="05000000000000000000" pitchFamily="2" charset="2"/>
              <a:buChar char="q"/>
            </a:pPr>
            <a:r>
              <a:rPr lang="en-US" dirty="0"/>
              <a:t>Conclusion: Quantity alone is insufficient.</a:t>
            </a:r>
          </a:p>
          <a:p>
            <a:endParaRPr lang="en-IN" dirty="0"/>
          </a:p>
        </p:txBody>
      </p:sp>
      <p:pic>
        <p:nvPicPr>
          <p:cNvPr id="13" name="Audio 12">
            <a:hlinkClick r:id="" action="ppaction://media"/>
            <a:extLst>
              <a:ext uri="{FF2B5EF4-FFF2-40B4-BE49-F238E27FC236}">
                <a16:creationId xmlns:a16="http://schemas.microsoft.com/office/drawing/2014/main" id="{4B937318-B2BD-0AD3-CDA9-054683F0D60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23964766"/>
      </p:ext>
    </p:extLst>
  </p:cSld>
  <p:clrMapOvr>
    <a:masterClrMapping/>
  </p:clrMapOvr>
  <mc:AlternateContent xmlns:mc="http://schemas.openxmlformats.org/markup-compatibility/2006" xmlns:p14="http://schemas.microsoft.com/office/powerpoint/2010/main">
    <mc:Choice Requires="p14">
      <p:transition spd="slow" p14:dur="2000" advTm="26836"/>
    </mc:Choice>
    <mc:Fallback xmlns="">
      <p:transition spd="slow" advTm="26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956BE-AF45-E9D9-8C61-BCFB9D8F4594}"/>
              </a:ext>
            </a:extLst>
          </p:cNvPr>
          <p:cNvSpPr>
            <a:spLocks noGrp="1"/>
          </p:cNvSpPr>
          <p:nvPr>
            <p:ph type="title"/>
          </p:nvPr>
        </p:nvSpPr>
        <p:spPr/>
        <p:txBody>
          <a:bodyPr>
            <a:normAutofit/>
          </a:bodyPr>
          <a:lstStyle/>
          <a:p>
            <a:r>
              <a:rPr lang="en-US" dirty="0"/>
              <a:t>Model 2 - Multiple Linear Regression</a:t>
            </a:r>
            <a:endParaRPr lang="en-IN" dirty="0"/>
          </a:p>
        </p:txBody>
      </p:sp>
      <p:sp>
        <p:nvSpPr>
          <p:cNvPr id="3" name="Content Placeholder 2">
            <a:extLst>
              <a:ext uri="{FF2B5EF4-FFF2-40B4-BE49-F238E27FC236}">
                <a16:creationId xmlns:a16="http://schemas.microsoft.com/office/drawing/2014/main" id="{DE1592C9-EE4B-B51C-7ECC-46225FF2674A}"/>
              </a:ext>
            </a:extLst>
          </p:cNvPr>
          <p:cNvSpPr>
            <a:spLocks noGrp="1"/>
          </p:cNvSpPr>
          <p:nvPr>
            <p:ph idx="1"/>
          </p:nvPr>
        </p:nvSpPr>
        <p:spPr/>
        <p:txBody>
          <a:bodyPr/>
          <a:lstStyle/>
          <a:p>
            <a:pPr>
              <a:buFont typeface="Wingdings" panose="05000000000000000000" pitchFamily="2" charset="2"/>
              <a:buChar char="q"/>
            </a:pPr>
            <a:r>
              <a:rPr lang="en-US" dirty="0"/>
              <a:t>Added </a:t>
            </a:r>
            <a:r>
              <a:rPr lang="en-US" b="1" dirty="0"/>
              <a:t>Price</a:t>
            </a:r>
            <a:r>
              <a:rPr lang="en-US" dirty="0"/>
              <a:t> and </a:t>
            </a:r>
            <a:r>
              <a:rPr lang="en-US" b="1" dirty="0"/>
              <a:t>Country</a:t>
            </a:r>
            <a:r>
              <a:rPr lang="en-US" dirty="0"/>
              <a:t> to the model.</a:t>
            </a:r>
          </a:p>
          <a:p>
            <a:pPr>
              <a:buFont typeface="Wingdings" panose="05000000000000000000" pitchFamily="2" charset="2"/>
              <a:buChar char="q"/>
            </a:pPr>
            <a:r>
              <a:rPr lang="en-US" dirty="0"/>
              <a:t>Improved R² to ~0.314.</a:t>
            </a:r>
          </a:p>
          <a:p>
            <a:pPr>
              <a:buFont typeface="Wingdings" panose="05000000000000000000" pitchFamily="2" charset="2"/>
              <a:buChar char="q"/>
            </a:pPr>
            <a:r>
              <a:rPr lang="en-US" dirty="0"/>
              <a:t>Showed that revenue is influenced by both quantity and price.</a:t>
            </a:r>
          </a:p>
          <a:p>
            <a:pPr>
              <a:buFont typeface="Wingdings" panose="05000000000000000000" pitchFamily="2" charset="2"/>
              <a:buChar char="q"/>
            </a:pPr>
            <a:r>
              <a:rPr lang="en-US" dirty="0"/>
              <a:t>Provided a more reliable and complete prediction model.</a:t>
            </a:r>
          </a:p>
          <a:p>
            <a:endParaRPr lang="en-IN" dirty="0"/>
          </a:p>
        </p:txBody>
      </p:sp>
      <p:pic>
        <p:nvPicPr>
          <p:cNvPr id="13" name="Audio 12">
            <a:hlinkClick r:id="" action="ppaction://media"/>
            <a:extLst>
              <a:ext uri="{FF2B5EF4-FFF2-40B4-BE49-F238E27FC236}">
                <a16:creationId xmlns:a16="http://schemas.microsoft.com/office/drawing/2014/main" id="{182DF0DE-4CF1-8DD7-DB3E-51AD89ECF49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4019119"/>
      </p:ext>
    </p:extLst>
  </p:cSld>
  <p:clrMapOvr>
    <a:masterClrMapping/>
  </p:clrMapOvr>
  <mc:AlternateContent xmlns:mc="http://schemas.openxmlformats.org/markup-compatibility/2006" xmlns:p14="http://schemas.microsoft.com/office/powerpoint/2010/main">
    <mc:Choice Requires="p14">
      <p:transition spd="slow" p14:dur="2000" advTm="19938"/>
    </mc:Choice>
    <mc:Fallback xmlns="">
      <p:transition spd="slow" advTm="19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www.w3.org/XML/1998/namespace"/>
    <ds:schemaRef ds:uri="http://schemas.microsoft.com/office/2006/metadata/properties"/>
    <ds:schemaRef ds:uri="230e9df3-be65-4c73-a93b-d1236ebd677e"/>
    <ds:schemaRef ds:uri="http://purl.org/dc/terms/"/>
    <ds:schemaRef ds:uri="71af3243-3dd4-4a8d-8c0d-dd76da1f02a5"/>
    <ds:schemaRef ds:uri="http://purl.org/dc/dcmitype/"/>
    <ds:schemaRef ds:uri="http://schemas.microsoft.com/sharepoint/v3"/>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{E6305C8F-F6F1-4B6F-A8BC-95098228329D}tf22712842_win32</Template>
  <TotalTime>1443</TotalTime>
  <Words>1145</Words>
  <Application>Microsoft Office PowerPoint</Application>
  <PresentationFormat>Widescreen</PresentationFormat>
  <Paragraphs>82</Paragraphs>
  <Slides>13</Slides>
  <Notes>0</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 Display</vt:lpstr>
      <vt:lpstr>Bookman Old Style</vt:lpstr>
      <vt:lpstr>Calibri</vt:lpstr>
      <vt:lpstr>Franklin Gothic Book</vt:lpstr>
      <vt:lpstr>Wingdings</vt:lpstr>
      <vt:lpstr>Custom</vt:lpstr>
      <vt:lpstr>Project Report  Online Retail Sales Forecasting  </vt:lpstr>
      <vt:lpstr>Introduction</vt:lpstr>
      <vt:lpstr>Dataset</vt:lpstr>
      <vt:lpstr>Data Cleaning &amp; Preparation</vt:lpstr>
      <vt:lpstr>Exploratory Data Analysis –(Part-1) Summary </vt:lpstr>
      <vt:lpstr>Exploratory Data Analysis –(Part-2) Summary </vt:lpstr>
      <vt:lpstr>Model Selection</vt:lpstr>
      <vt:lpstr>Model 1 - Simple Linear Regression</vt:lpstr>
      <vt:lpstr>Model 2 - Multiple Linear Regression</vt:lpstr>
      <vt:lpstr>Actual vs Predicted Revenue</vt:lpstr>
      <vt:lpstr>Conclusion &amp; Recommendations</vt:lpstr>
      <vt:lpstr>Business Impact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Tanisha Gulhane</dc:creator>
  <cp:lastModifiedBy>Tanisha Gulhane</cp:lastModifiedBy>
  <cp:revision>6</cp:revision>
  <dcterms:created xsi:type="dcterms:W3CDTF">2025-06-21T19:42:27Z</dcterms:created>
  <dcterms:modified xsi:type="dcterms:W3CDTF">2025-06-23T03:52:23Z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